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71" r:id="rId1"/>
  </p:sldMasterIdLst>
  <p:sldIdLst>
    <p:sldId id="260" r:id="rId2"/>
    <p:sldId id="261" r:id="rId3"/>
    <p:sldId id="263" r:id="rId4"/>
    <p:sldId id="259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AD347D-5ACD-4C99-B74B-A9C85AD731AF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96027F-7875-4030-9381-8BD8C4F21935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AD347D-5ACD-4C99-B74B-A9C85AD731AF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6027F-7875-4030-9381-8BD8C4F21935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09A250-FF31-4206-8172-F9D3106AACB1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AD347D-5ACD-4C99-B74B-A9C85AD731AF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AD347D-5ACD-4C99-B74B-A9C85AD731AF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AAD347D-5ACD-4C99-B74B-A9C85AD731AF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2DDCC2A-7308-0809-B8F1-D0ED0645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>
                <a:solidFill>
                  <a:schemeClr val="tx1"/>
                </a:solidFill>
              </a:rPr>
              <a:t>Endocrine gland 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9236C61-3F25-1D47-E2E4-E75706479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0"/>
            <a:r>
              <a:rPr lang="en-GB" dirty="0"/>
              <a:t>Hormones and </a:t>
            </a:r>
            <a:r>
              <a:rPr lang="en-GB" dirty="0" err="1"/>
              <a:t>receptar</a:t>
            </a:r>
            <a:r>
              <a:rPr lang="en-GB" dirty="0"/>
              <a:t> structure and function</a:t>
            </a:r>
          </a:p>
          <a:p>
            <a:pPr algn="justLow" rtl="0"/>
            <a:r>
              <a:rPr lang="en-GB" dirty="0"/>
              <a:t>Introduction:</a:t>
            </a:r>
          </a:p>
          <a:p>
            <a:pPr algn="justLow" rtl="0"/>
            <a:r>
              <a:rPr lang="en-GB" dirty="0"/>
              <a:t>A hormone is a chemical messenger that coordinates the activities of different cells in a multicellular </a:t>
            </a:r>
            <a:r>
              <a:rPr lang="en-GB" dirty="0" err="1"/>
              <a:t>organsm</a:t>
            </a:r>
            <a:r>
              <a:rPr lang="en-GB" dirty="0"/>
              <a:t> .Bayliss and sterling first used term in 1904 to describe the actions of secretion ,which is a hormone produce by the </a:t>
            </a:r>
            <a:r>
              <a:rPr lang="en-GB" dirty="0" err="1"/>
              <a:t>dodenum</a:t>
            </a:r>
            <a:r>
              <a:rPr lang="en-GB" dirty="0"/>
              <a:t> to stimulate the flow of pancreatic juice</a:t>
            </a:r>
          </a:p>
          <a:p>
            <a:pPr algn="justLow" rtl="0"/>
            <a:r>
              <a:rPr lang="en-GB" dirty="0"/>
              <a:t>THE classic definition of hormones is a chemical substance that is </a:t>
            </a:r>
            <a:r>
              <a:rPr lang="en-GB" dirty="0" err="1"/>
              <a:t>synthe</a:t>
            </a:r>
            <a:r>
              <a:rPr lang="en-GB" dirty="0"/>
              <a:t> sized by particular endocrine glands and then enters the blood stream to be </a:t>
            </a:r>
            <a:r>
              <a:rPr lang="en-GB" dirty="0" err="1"/>
              <a:t>carned</a:t>
            </a:r>
            <a:r>
              <a:rPr lang="en-GB" dirty="0"/>
              <a:t> to a </a:t>
            </a:r>
            <a:r>
              <a:rPr lang="en-GB" dirty="0" err="1"/>
              <a:t>larget</a:t>
            </a:r>
            <a:r>
              <a:rPr lang="en-GB" dirty="0"/>
              <a:t> </a:t>
            </a:r>
            <a:r>
              <a:rPr lang="en-GB" dirty="0" err="1"/>
              <a:t>tissue,which</a:t>
            </a:r>
            <a:r>
              <a:rPr lang="en-GB" dirty="0"/>
              <a:t> has space receptors that bind it.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69516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34D2213-CEA7-A74D-3855-4E48D6D8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dirty="0"/>
              <a:t>Neuroendocrine hormones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82F3E13D-6DA6-AD4D-04D3-5761A168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GB" dirty="0"/>
              <a:t>Are </a:t>
            </a:r>
            <a:r>
              <a:rPr lang="en-GB" dirty="0" err="1"/>
              <a:t>synthesized</a:t>
            </a:r>
            <a:r>
              <a:rPr lang="en-GB" dirty="0"/>
              <a:t> by nervous tissue and </a:t>
            </a:r>
            <a:r>
              <a:rPr lang="en-GB" dirty="0" err="1"/>
              <a:t>carrid</a:t>
            </a:r>
            <a:r>
              <a:rPr lang="en-GB" dirty="0"/>
              <a:t> in the blood to the target tissue eg(the </a:t>
            </a:r>
            <a:r>
              <a:rPr lang="en-GB" dirty="0" err="1"/>
              <a:t>varrious</a:t>
            </a:r>
            <a:r>
              <a:rPr lang="en-GB" dirty="0"/>
              <a:t> releasing factors (hormone) that are produce in the </a:t>
            </a:r>
            <a:r>
              <a:rPr lang="en-GB" dirty="0" err="1"/>
              <a:t>hypothalamus,which</a:t>
            </a:r>
            <a:r>
              <a:rPr lang="en-GB" dirty="0"/>
              <a:t> travel to the anterior pituitary )</a:t>
            </a:r>
          </a:p>
          <a:p>
            <a:pPr algn="l" rtl="0"/>
            <a:r>
              <a:rPr lang="en-GB" dirty="0"/>
              <a:t>The hypothalamus –</a:t>
            </a:r>
            <a:r>
              <a:rPr lang="en-GB" dirty="0" err="1"/>
              <a:t>pituitray</a:t>
            </a:r>
            <a:r>
              <a:rPr lang="en-GB" dirty="0"/>
              <a:t> blood portal system .</a:t>
            </a:r>
          </a:p>
          <a:p>
            <a:pPr marL="0" indent="0" algn="l" rtl="0">
              <a:buNone/>
            </a:pPr>
            <a:r>
              <a:rPr lang="en-GB" dirty="0" err="1">
                <a:solidFill>
                  <a:schemeClr val="accent1"/>
                </a:solidFill>
              </a:rPr>
              <a:t>Neuro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crine</a:t>
            </a:r>
            <a:r>
              <a:rPr lang="en-GB" dirty="0">
                <a:solidFill>
                  <a:schemeClr val="accent1"/>
                </a:solidFill>
              </a:rPr>
              <a:t> hormone:</a:t>
            </a:r>
          </a:p>
          <a:p>
            <a:pPr marL="0" indent="0" algn="l" rtl="0">
              <a:buNone/>
            </a:pPr>
            <a:r>
              <a:rPr lang="en-GB" dirty="0">
                <a:solidFill>
                  <a:schemeClr val="accent1"/>
                </a:solidFill>
              </a:rPr>
              <a:t>ARE released into the synaptic cleft by neurones that are in </a:t>
            </a:r>
            <a:r>
              <a:rPr lang="en-GB" dirty="0" err="1">
                <a:solidFill>
                  <a:schemeClr val="accent1"/>
                </a:solidFill>
              </a:rPr>
              <a:t>contant</a:t>
            </a:r>
            <a:r>
              <a:rPr lang="en-GB" dirty="0">
                <a:solidFill>
                  <a:schemeClr val="accent1"/>
                </a:solidFill>
              </a:rPr>
              <a:t> with the target cells.</a:t>
            </a:r>
          </a:p>
          <a:p>
            <a:pPr marL="0" indent="0" algn="l" rtl="0">
              <a:buNone/>
            </a:pPr>
            <a:r>
              <a:rPr lang="en-GB" dirty="0">
                <a:solidFill>
                  <a:schemeClr val="accent1"/>
                </a:solidFill>
              </a:rPr>
              <a:t>Paracrine hormones:diffuse to </a:t>
            </a:r>
            <a:r>
              <a:rPr lang="en-GB" dirty="0" err="1">
                <a:solidFill>
                  <a:schemeClr val="accent1"/>
                </a:solidFill>
              </a:rPr>
              <a:t>neigbouring</a:t>
            </a:r>
            <a:r>
              <a:rPr lang="en-GB" dirty="0">
                <a:solidFill>
                  <a:schemeClr val="accent1"/>
                </a:solidFill>
              </a:rPr>
              <a:t> cells.</a:t>
            </a:r>
          </a:p>
          <a:p>
            <a:pPr marL="0" indent="0" algn="l" rtl="0">
              <a:buNone/>
            </a:pPr>
            <a:r>
              <a:rPr lang="en-GB" dirty="0" err="1">
                <a:solidFill>
                  <a:schemeClr val="accent1"/>
                </a:solidFill>
              </a:rPr>
              <a:t>AUTOcrine</a:t>
            </a:r>
            <a:r>
              <a:rPr lang="en-GB" dirty="0">
                <a:solidFill>
                  <a:schemeClr val="accent1"/>
                </a:solidFill>
              </a:rPr>
              <a:t> hormones:feed back on the cell of origin in a form of self –regulation</a:t>
            </a:r>
          </a:p>
          <a:p>
            <a:pPr marL="0" indent="0" algn="l" rtl="0">
              <a:buNone/>
            </a:pPr>
            <a:r>
              <a:rPr lang="en-GB" dirty="0" err="1">
                <a:solidFill>
                  <a:schemeClr val="accent1"/>
                </a:solidFill>
              </a:rPr>
              <a:t>Phermones:are</a:t>
            </a:r>
            <a:r>
              <a:rPr lang="en-GB" dirty="0">
                <a:solidFill>
                  <a:schemeClr val="accent1"/>
                </a:solidFill>
              </a:rPr>
              <a:t> produced by one animal and released in the </a:t>
            </a:r>
            <a:r>
              <a:rPr lang="en-GB" dirty="0" err="1">
                <a:solidFill>
                  <a:schemeClr val="accent1"/>
                </a:solidFill>
              </a:rPr>
              <a:t>enviroment</a:t>
            </a:r>
            <a:r>
              <a:rPr lang="en-GB" dirty="0">
                <a:solidFill>
                  <a:schemeClr val="accent1"/>
                </a:solidFill>
              </a:rPr>
              <a:t> to be received by other animals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9555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0A078B3-01B4-D7E5-6A7A-A7DF30AC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GB" dirty="0"/>
              <a:t>IMPORTANCE OF HORMONES:.</a:t>
            </a:r>
            <a:br>
              <a:rPr lang="en-GB" dirty="0"/>
            </a:b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32DB12D4-566F-E09D-9FA5-A4DBC52A1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1:hormones are involved in maintaining homeostasis-consistency of internal environment that is maintained for the benefit of the whole organism ,homeostasis was first </a:t>
            </a:r>
            <a:r>
              <a:rPr lang="en-GB" dirty="0" err="1"/>
              <a:t>recognized</a:t>
            </a:r>
            <a:r>
              <a:rPr lang="en-GB" dirty="0"/>
              <a:t> by </a:t>
            </a:r>
            <a:r>
              <a:rPr lang="en-GB" dirty="0" err="1"/>
              <a:t>cloude</a:t>
            </a:r>
            <a:r>
              <a:rPr lang="en-GB" dirty="0"/>
              <a:t> </a:t>
            </a:r>
            <a:r>
              <a:rPr lang="en-GB" dirty="0" err="1"/>
              <a:t>bernard</a:t>
            </a:r>
            <a:r>
              <a:rPr lang="en-GB" dirty="0"/>
              <a:t> in the 19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err="1"/>
              <a:t>century,who</a:t>
            </a:r>
            <a:r>
              <a:rPr lang="en-GB" dirty="0"/>
              <a:t> noted that the internal </a:t>
            </a:r>
            <a:r>
              <a:rPr lang="en-GB" dirty="0" err="1"/>
              <a:t>enviroment</a:t>
            </a:r>
            <a:r>
              <a:rPr lang="en-GB" dirty="0"/>
              <a:t> had to be regulated </a:t>
            </a:r>
            <a:r>
              <a:rPr lang="en-GB" dirty="0" err="1"/>
              <a:t>independ</a:t>
            </a:r>
            <a:r>
              <a:rPr lang="en-GB" dirty="0"/>
              <a:t> </a:t>
            </a:r>
            <a:r>
              <a:rPr lang="en-GB" dirty="0" err="1"/>
              <a:t>ently</a:t>
            </a:r>
            <a:r>
              <a:rPr lang="en-GB" dirty="0"/>
              <a:t> of external environment.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62605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00C99E4-8A98-DB09-83C3-FEFBA131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GB" dirty="0" err="1"/>
              <a:t>Hemeostasis</a:t>
            </a:r>
            <a:r>
              <a:rPr lang="en-GB" dirty="0"/>
              <a:t/>
            </a:r>
            <a:br>
              <a:rPr lang="en-GB" dirty="0"/>
            </a:b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2F296014-3C92-B45B-5A3D-C7E1A6A12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GB" dirty="0"/>
              <a:t>Is </a:t>
            </a:r>
            <a:r>
              <a:rPr lang="en-GB" dirty="0" err="1"/>
              <a:t>maintaind</a:t>
            </a:r>
            <a:r>
              <a:rPr lang="en-GB" dirty="0"/>
              <a:t> by negative feed back eg:.an endocrine tissue produce a hormones that effect the production of </a:t>
            </a:r>
            <a:r>
              <a:rPr lang="en-GB" dirty="0" err="1"/>
              <a:t>ametabolite</a:t>
            </a:r>
            <a:r>
              <a:rPr lang="en-GB" dirty="0"/>
              <a:t> by the target tissue.</a:t>
            </a:r>
          </a:p>
          <a:p>
            <a:pPr algn="l" rtl="0"/>
            <a:r>
              <a:rPr lang="en-GB" dirty="0"/>
              <a:t>The metabolite then interact with the endocrine gland to reduce the production of the hormones ,this forms a </a:t>
            </a:r>
            <a:r>
              <a:rPr lang="en-GB" dirty="0" err="1"/>
              <a:t>eyclic</a:t>
            </a:r>
            <a:r>
              <a:rPr lang="en-GB" dirty="0"/>
              <a:t> system in which the levels of the metabolite are maintained at a </a:t>
            </a:r>
            <a:r>
              <a:rPr lang="en-GB" dirty="0" err="1"/>
              <a:t>partiecular</a:t>
            </a:r>
            <a:r>
              <a:rPr lang="en-GB" dirty="0"/>
              <a:t> level.</a:t>
            </a:r>
          </a:p>
          <a:p>
            <a:pPr algn="l" rtl="0"/>
            <a:r>
              <a:rPr lang="en-GB" dirty="0"/>
              <a:t>2:hormones can also be used to drive change in an organism ,in this case level of hormones </a:t>
            </a:r>
            <a:r>
              <a:rPr lang="en-GB" dirty="0" err="1"/>
              <a:t>incrased</a:t>
            </a:r>
            <a:r>
              <a:rPr lang="en-GB" dirty="0"/>
              <a:t> to some peak and this occurs by positive feed back .positive fead back a map </a:t>
            </a:r>
            <a:r>
              <a:rPr lang="en-GB" dirty="0" err="1"/>
              <a:t>lifies</a:t>
            </a:r>
            <a:r>
              <a:rPr lang="en-GB" dirty="0"/>
              <a:t> the </a:t>
            </a:r>
            <a:r>
              <a:rPr lang="en-GB" dirty="0" err="1"/>
              <a:t>respones</a:t>
            </a:r>
            <a:r>
              <a:rPr lang="en-GB" dirty="0"/>
              <a:t> ,so the tissue must be </a:t>
            </a:r>
            <a:r>
              <a:rPr lang="en-GB" dirty="0" err="1"/>
              <a:t>desensitized</a:t>
            </a:r>
            <a:r>
              <a:rPr lang="en-GB" dirty="0"/>
              <a:t> or turned over to stop the response.eg(LH </a:t>
            </a:r>
            <a:r>
              <a:rPr lang="en-GB" dirty="0" err="1"/>
              <a:t>produeced</a:t>
            </a:r>
            <a:r>
              <a:rPr lang="en-GB" dirty="0"/>
              <a:t> by the anterior pituitary gland stimulates the developing ovarian follicle to produce oestrogen ,which stimulates the hypo thalamus to produce Gn RH and LH  production by the </a:t>
            </a:r>
            <a:r>
              <a:rPr lang="en-GB" dirty="0" err="1"/>
              <a:t>pititary</a:t>
            </a:r>
            <a:r>
              <a:rPr lang="en-GB" dirty="0"/>
              <a:t> ,this produces a surge of LH ,which decrease only after the </a:t>
            </a:r>
            <a:r>
              <a:rPr lang="en-GB" dirty="0" err="1"/>
              <a:t>follide</a:t>
            </a:r>
            <a:r>
              <a:rPr lang="en-GB" dirty="0"/>
              <a:t> ovulates.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71923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E515D60-E2D5-CC4A-8538-36136E99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thaiDist" rtl="0"/>
            <a:r>
              <a:rPr lang="en-GB" dirty="0"/>
              <a:t>Hormones function: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7F89C7C5-70E8-8E3A-3A55-512C8A41E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GB" dirty="0"/>
              <a:t>1:hormones cause a trigger effect to modulate the activity of the </a:t>
            </a:r>
            <a:r>
              <a:rPr lang="en-GB" dirty="0" err="1"/>
              <a:t>traget</a:t>
            </a:r>
            <a:r>
              <a:rPr lang="en-GB" dirty="0"/>
              <a:t> tissue. The effects of hormones are seen long after level of the hormones return to basal values . In contrast nervous signals are short lasting and more immediate ,nervous signals can regulate hormones production.</a:t>
            </a:r>
          </a:p>
          <a:p>
            <a:pPr algn="l" rtl="0"/>
            <a:r>
              <a:rPr lang="en-GB" dirty="0"/>
              <a:t>2:hormones are present in trace amount in plasma .they are </a:t>
            </a:r>
            <a:r>
              <a:rPr lang="en-GB" dirty="0" err="1"/>
              <a:t>presentat</a:t>
            </a:r>
            <a:r>
              <a:rPr lang="en-GB" dirty="0"/>
              <a:t> all time in order to maintain receptors in target  tissue and keep the tissue primed for response.</a:t>
            </a:r>
          </a:p>
          <a:p>
            <a:pPr algn="l" rtl="0"/>
            <a:r>
              <a:rPr lang="en-GB" dirty="0"/>
              <a:t>3:hormones are secreted in variable amount according to need ,and there is a constant turnover by inactivation and excretion of the hormones </a:t>
            </a:r>
          </a:p>
          <a:p>
            <a:pPr algn="l" rtl="0"/>
            <a:r>
              <a:rPr lang="en-GB" dirty="0"/>
              <a:t>4:THE combined effect of more than one hormones on a biological </a:t>
            </a:r>
            <a:r>
              <a:rPr lang="en-GB" dirty="0" err="1"/>
              <a:t>respones</a:t>
            </a:r>
            <a:r>
              <a:rPr lang="en-GB" dirty="0"/>
              <a:t> can occur in number of different ways </a:t>
            </a:r>
          </a:p>
          <a:p>
            <a:pPr algn="l" rtl="0"/>
            <a:r>
              <a:rPr lang="en-GB" dirty="0"/>
              <a:t>5:THE action of different hormones concerted or additive if they cause the same </a:t>
            </a:r>
            <a:r>
              <a:rPr lang="en-GB" dirty="0" err="1"/>
              <a:t>respones</a:t>
            </a:r>
            <a:r>
              <a:rPr lang="en-GB" dirty="0"/>
              <a:t> ,the effects of two different hormones are synergistic when combine effect of the two hormones together is more then the some of the separate effects of the individual hormones .</a:t>
            </a:r>
          </a:p>
          <a:p>
            <a:pPr algn="l" rtl="0"/>
            <a:r>
              <a:rPr lang="en-GB" dirty="0"/>
              <a:t>6:Some </a:t>
            </a:r>
            <a:r>
              <a:rPr lang="en-GB" dirty="0" err="1"/>
              <a:t>hormones,eg:steroid</a:t>
            </a:r>
            <a:r>
              <a:rPr lang="en-GB" dirty="0"/>
              <a:t> hormones and thyroid hormones can have a </a:t>
            </a:r>
            <a:r>
              <a:rPr lang="en-GB" dirty="0" err="1"/>
              <a:t>premissive</a:t>
            </a:r>
            <a:r>
              <a:rPr lang="en-GB" dirty="0"/>
              <a:t> action and have no effect on their own but must be present for another hormones to have an effect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97645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42F8B4B-1F44-36C1-3FCE-9C457365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 of hormones</a:t>
            </a:r>
            <a:endParaRPr lang="ar-IQ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CAF884B-B7AE-4410-1282-F215930C8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major </a:t>
            </a:r>
            <a:r>
              <a:rPr lang="en-GB" dirty="0" err="1"/>
              <a:t>strueturd</a:t>
            </a:r>
            <a:r>
              <a:rPr lang="en-GB" dirty="0"/>
              <a:t> groups of hormones are:</a:t>
            </a:r>
          </a:p>
          <a:p>
            <a:pPr lvl="1" algn="thaiDist" rtl="0"/>
            <a:r>
              <a:rPr lang="en-GB" dirty="0"/>
              <a:t>1:steroid</a:t>
            </a:r>
          </a:p>
          <a:p>
            <a:pPr lvl="1" algn="thaiDist" rtl="0"/>
            <a:r>
              <a:rPr lang="en-GB" dirty="0"/>
              <a:t>2:protein ploy</a:t>
            </a:r>
            <a:r>
              <a:rPr lang="ar-SA" dirty="0"/>
              <a:t> </a:t>
            </a:r>
            <a:r>
              <a:rPr lang="en-GB" dirty="0"/>
              <a:t>peptide and glycoprotein</a:t>
            </a:r>
          </a:p>
          <a:p>
            <a:pPr lvl="1" algn="thaiDist" rtl="0"/>
            <a:r>
              <a:rPr lang="en-GB" dirty="0"/>
              <a:t>3:Amino acid </a:t>
            </a:r>
            <a:r>
              <a:rPr lang="en-GB" dirty="0" err="1"/>
              <a:t>dervatives</a:t>
            </a:r>
            <a:r>
              <a:rPr lang="en-GB" dirty="0"/>
              <a:t> (</a:t>
            </a:r>
            <a:r>
              <a:rPr lang="en-GB" dirty="0" err="1"/>
              <a:t>espesaily</a:t>
            </a:r>
            <a:r>
              <a:rPr lang="en-GB" dirty="0"/>
              <a:t> derivative of tyrosine)</a:t>
            </a:r>
          </a:p>
          <a:p>
            <a:pPr lvl="1" algn="thaiDist" rtl="0"/>
            <a:r>
              <a:rPr lang="en-GB" dirty="0"/>
              <a:t>4:fatty acid and derivative ,</a:t>
            </a:r>
            <a:r>
              <a:rPr lang="en-GB" dirty="0" err="1"/>
              <a:t>suches</a:t>
            </a:r>
            <a:r>
              <a:rPr lang="en-GB" dirty="0"/>
              <a:t> prostaglandins</a:t>
            </a:r>
          </a:p>
          <a:p>
            <a:pPr lvl="1" algn="thaiDist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96945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</TotalTime>
  <Words>638</Words>
  <Application>Microsoft Office PowerPoint</Application>
  <PresentationFormat>مخصص</PresentationFormat>
  <Paragraphs>32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وافر</vt:lpstr>
      <vt:lpstr>Endocrine gland </vt:lpstr>
      <vt:lpstr>Neuroendocrine hormones</vt:lpstr>
      <vt:lpstr>IMPORTANCE OF HORMONES:. </vt:lpstr>
      <vt:lpstr>Hemeostasis </vt:lpstr>
      <vt:lpstr>Hormones function:</vt:lpstr>
      <vt:lpstr>Type of hormones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Preparation:maryam ali mohammed</dc:title>
  <dc:creator>scjj ansn</dc:creator>
  <cp:lastModifiedBy>dell</cp:lastModifiedBy>
  <cp:revision>5</cp:revision>
  <dcterms:created xsi:type="dcterms:W3CDTF">2023-03-18T17:45:27Z</dcterms:created>
  <dcterms:modified xsi:type="dcterms:W3CDTF">2024-03-28T03:20:50Z</dcterms:modified>
</cp:coreProperties>
</file>